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3" r:id="rId3"/>
    <p:sldId id="322" r:id="rId4"/>
    <p:sldId id="323" r:id="rId5"/>
    <p:sldId id="326" r:id="rId6"/>
    <p:sldId id="342" r:id="rId7"/>
    <p:sldId id="343" r:id="rId8"/>
    <p:sldId id="344" r:id="rId9"/>
    <p:sldId id="345" r:id="rId10"/>
    <p:sldId id="328" r:id="rId11"/>
    <p:sldId id="329" r:id="rId12"/>
    <p:sldId id="442" r:id="rId13"/>
    <p:sldId id="324" r:id="rId14"/>
    <p:sldId id="330" r:id="rId15"/>
    <p:sldId id="332" r:id="rId16"/>
    <p:sldId id="331" r:id="rId17"/>
    <p:sldId id="333" r:id="rId18"/>
    <p:sldId id="334" r:id="rId19"/>
    <p:sldId id="335" r:id="rId20"/>
    <p:sldId id="260" r:id="rId21"/>
    <p:sldId id="336" r:id="rId22"/>
    <p:sldId id="443" r:id="rId23"/>
    <p:sldId id="445" r:id="rId24"/>
    <p:sldId id="337" r:id="rId25"/>
    <p:sldId id="446" r:id="rId26"/>
    <p:sldId id="338" r:id="rId27"/>
    <p:sldId id="340" r:id="rId28"/>
    <p:sldId id="321" r:id="rId29"/>
    <p:sldId id="341" r:id="rId30"/>
    <p:sldId id="44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51EDC4-5746-4CA9-89FA-73AF92DF0065}">
          <p14:sldIdLst>
            <p14:sldId id="256"/>
            <p14:sldId id="303"/>
            <p14:sldId id="322"/>
            <p14:sldId id="323"/>
            <p14:sldId id="326"/>
            <p14:sldId id="342"/>
            <p14:sldId id="343"/>
            <p14:sldId id="344"/>
            <p14:sldId id="345"/>
            <p14:sldId id="328"/>
            <p14:sldId id="329"/>
            <p14:sldId id="442"/>
            <p14:sldId id="324"/>
            <p14:sldId id="330"/>
            <p14:sldId id="332"/>
            <p14:sldId id="331"/>
            <p14:sldId id="333"/>
            <p14:sldId id="334"/>
            <p14:sldId id="335"/>
            <p14:sldId id="260"/>
            <p14:sldId id="336"/>
            <p14:sldId id="443"/>
            <p14:sldId id="445"/>
            <p14:sldId id="337"/>
            <p14:sldId id="446"/>
            <p14:sldId id="338"/>
            <p14:sldId id="340"/>
            <p14:sldId id="321"/>
            <p14:sldId id="341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, Xun (Perry)" initials="LX(" lastIdx="1" clrIdx="0">
    <p:extLst>
      <p:ext uri="{19B8F6BF-5375-455C-9EA6-DF929625EA0E}">
        <p15:presenceInfo xmlns:p15="http://schemas.microsoft.com/office/powerpoint/2012/main" userId="S::xunliu@telenav.com::b595bbce-b00d-4628-8007-16d9f333bc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3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174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C1CEB-FBE3-47EA-8C89-BE2FA27FF1C5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858C84-402E-4AF2-B945-47301038D2AA}">
      <dgm:prSet/>
      <dgm:spPr/>
      <dgm:t>
        <a:bodyPr/>
        <a:lstStyle/>
        <a:p>
          <a:r>
            <a:rPr lang="en-US"/>
            <a:t>What is MapMatching</a:t>
          </a:r>
        </a:p>
      </dgm:t>
    </dgm:pt>
    <dgm:pt modelId="{C5868B04-D5ED-4087-A6ED-7F9E90326664}" type="parTrans" cxnId="{668907DA-CBCA-49FA-BC95-CDCA7AC3938C}">
      <dgm:prSet/>
      <dgm:spPr/>
      <dgm:t>
        <a:bodyPr/>
        <a:lstStyle/>
        <a:p>
          <a:endParaRPr lang="en-US"/>
        </a:p>
      </dgm:t>
    </dgm:pt>
    <dgm:pt modelId="{09F4FCB5-D7F7-499C-8396-FAEB2021D4A5}" type="sibTrans" cxnId="{668907DA-CBCA-49FA-BC95-CDCA7AC3938C}">
      <dgm:prSet/>
      <dgm:spPr/>
      <dgm:t>
        <a:bodyPr/>
        <a:lstStyle/>
        <a:p>
          <a:endParaRPr lang="en-US"/>
        </a:p>
      </dgm:t>
    </dgm:pt>
    <dgm:pt modelId="{9223EE0D-1977-4097-82CF-808709E23802}">
      <dgm:prSet/>
      <dgm:spPr/>
      <dgm:t>
        <a:bodyPr/>
        <a:lstStyle/>
        <a:p>
          <a:r>
            <a:rPr lang="en-US"/>
            <a:t>How MapMatching works</a:t>
          </a:r>
        </a:p>
      </dgm:t>
    </dgm:pt>
    <dgm:pt modelId="{32C10F44-5542-443B-8A17-B8E2D992BE83}" type="parTrans" cxnId="{47BEB535-4C58-4E8A-8F43-6B169D5E1A24}">
      <dgm:prSet/>
      <dgm:spPr/>
      <dgm:t>
        <a:bodyPr/>
        <a:lstStyle/>
        <a:p>
          <a:endParaRPr lang="en-US"/>
        </a:p>
      </dgm:t>
    </dgm:pt>
    <dgm:pt modelId="{4314F788-423A-4C6D-8BAC-3EE7BE1715FA}" type="sibTrans" cxnId="{47BEB535-4C58-4E8A-8F43-6B169D5E1A24}">
      <dgm:prSet/>
      <dgm:spPr/>
      <dgm:t>
        <a:bodyPr/>
        <a:lstStyle/>
        <a:p>
          <a:endParaRPr lang="en-US"/>
        </a:p>
      </dgm:t>
    </dgm:pt>
    <dgm:pt modelId="{FEE1720D-9BAD-469D-9DFC-5CB22BFE43EB}">
      <dgm:prSet/>
      <dgm:spPr/>
      <dgm:t>
        <a:bodyPr/>
        <a:lstStyle/>
        <a:p>
          <a:r>
            <a:rPr lang="en-US" dirty="0"/>
            <a:t>Issues</a:t>
          </a:r>
        </a:p>
      </dgm:t>
    </dgm:pt>
    <dgm:pt modelId="{F8435FC7-74B1-4100-B854-2C0842B7B86E}" type="parTrans" cxnId="{F7AE6AEC-3089-4F71-81C9-E7BCC50B8AA5}">
      <dgm:prSet/>
      <dgm:spPr/>
      <dgm:t>
        <a:bodyPr/>
        <a:lstStyle/>
        <a:p>
          <a:endParaRPr lang="en-US"/>
        </a:p>
      </dgm:t>
    </dgm:pt>
    <dgm:pt modelId="{79B68EEA-C95F-4E5A-98C5-5FAF4FF36CC3}" type="sibTrans" cxnId="{F7AE6AEC-3089-4F71-81C9-E7BCC50B8AA5}">
      <dgm:prSet/>
      <dgm:spPr/>
      <dgm:t>
        <a:bodyPr/>
        <a:lstStyle/>
        <a:p>
          <a:endParaRPr lang="en-US"/>
        </a:p>
      </dgm:t>
    </dgm:pt>
    <dgm:pt modelId="{D3A89D03-5326-9648-B530-9EF51100FC53}" type="pres">
      <dgm:prSet presAssocID="{48EC1CEB-FBE3-47EA-8C89-BE2FA27FF1C5}" presName="vert0" presStyleCnt="0">
        <dgm:presLayoutVars>
          <dgm:dir/>
          <dgm:animOne val="branch"/>
          <dgm:animLvl val="lvl"/>
        </dgm:presLayoutVars>
      </dgm:prSet>
      <dgm:spPr/>
    </dgm:pt>
    <dgm:pt modelId="{8B4CB93A-68AD-824F-BBF2-452FBDDCE72C}" type="pres">
      <dgm:prSet presAssocID="{E2858C84-402E-4AF2-B945-47301038D2AA}" presName="thickLine" presStyleLbl="alignNode1" presStyleIdx="0" presStyleCnt="3"/>
      <dgm:spPr/>
    </dgm:pt>
    <dgm:pt modelId="{36A86D65-AA35-3E48-8BBC-4EF62B2B9833}" type="pres">
      <dgm:prSet presAssocID="{E2858C84-402E-4AF2-B945-47301038D2AA}" presName="horz1" presStyleCnt="0"/>
      <dgm:spPr/>
    </dgm:pt>
    <dgm:pt modelId="{E118E1E4-D1E7-1041-B82C-A9DFE4981FFC}" type="pres">
      <dgm:prSet presAssocID="{E2858C84-402E-4AF2-B945-47301038D2AA}" presName="tx1" presStyleLbl="revTx" presStyleIdx="0" presStyleCnt="3"/>
      <dgm:spPr/>
    </dgm:pt>
    <dgm:pt modelId="{F27F42A0-C3E5-8B41-B945-6EE16872F96E}" type="pres">
      <dgm:prSet presAssocID="{E2858C84-402E-4AF2-B945-47301038D2AA}" presName="vert1" presStyleCnt="0"/>
      <dgm:spPr/>
    </dgm:pt>
    <dgm:pt modelId="{1B80ED21-C0C5-DA41-8E32-2B6D6D46E38B}" type="pres">
      <dgm:prSet presAssocID="{9223EE0D-1977-4097-82CF-808709E23802}" presName="thickLine" presStyleLbl="alignNode1" presStyleIdx="1" presStyleCnt="3"/>
      <dgm:spPr/>
    </dgm:pt>
    <dgm:pt modelId="{2FF7935F-7015-C749-A8B5-FC05E811A311}" type="pres">
      <dgm:prSet presAssocID="{9223EE0D-1977-4097-82CF-808709E23802}" presName="horz1" presStyleCnt="0"/>
      <dgm:spPr/>
    </dgm:pt>
    <dgm:pt modelId="{EF3AB27E-C61D-5A48-A258-763F89CEF690}" type="pres">
      <dgm:prSet presAssocID="{9223EE0D-1977-4097-82CF-808709E23802}" presName="tx1" presStyleLbl="revTx" presStyleIdx="1" presStyleCnt="3"/>
      <dgm:spPr/>
    </dgm:pt>
    <dgm:pt modelId="{06DDE093-4264-F641-BCAB-831C09478A85}" type="pres">
      <dgm:prSet presAssocID="{9223EE0D-1977-4097-82CF-808709E23802}" presName="vert1" presStyleCnt="0"/>
      <dgm:spPr/>
    </dgm:pt>
    <dgm:pt modelId="{2F2028A3-7D97-D049-8B8C-D3E06FC780F6}" type="pres">
      <dgm:prSet presAssocID="{FEE1720D-9BAD-469D-9DFC-5CB22BFE43EB}" presName="thickLine" presStyleLbl="alignNode1" presStyleIdx="2" presStyleCnt="3"/>
      <dgm:spPr/>
    </dgm:pt>
    <dgm:pt modelId="{AB0E104A-A7CA-9242-8979-AF7451E1CD8B}" type="pres">
      <dgm:prSet presAssocID="{FEE1720D-9BAD-469D-9DFC-5CB22BFE43EB}" presName="horz1" presStyleCnt="0"/>
      <dgm:spPr/>
    </dgm:pt>
    <dgm:pt modelId="{0339D557-B6EB-2947-84A9-5165ABE3632B}" type="pres">
      <dgm:prSet presAssocID="{FEE1720D-9BAD-469D-9DFC-5CB22BFE43EB}" presName="tx1" presStyleLbl="revTx" presStyleIdx="2" presStyleCnt="3"/>
      <dgm:spPr/>
    </dgm:pt>
    <dgm:pt modelId="{4F2C229B-8EE7-EF4D-8FAE-81FD3E7815EE}" type="pres">
      <dgm:prSet presAssocID="{FEE1720D-9BAD-469D-9DFC-5CB22BFE43EB}" presName="vert1" presStyleCnt="0"/>
      <dgm:spPr/>
    </dgm:pt>
  </dgm:ptLst>
  <dgm:cxnLst>
    <dgm:cxn modelId="{47BEB535-4C58-4E8A-8F43-6B169D5E1A24}" srcId="{48EC1CEB-FBE3-47EA-8C89-BE2FA27FF1C5}" destId="{9223EE0D-1977-4097-82CF-808709E23802}" srcOrd="1" destOrd="0" parTransId="{32C10F44-5542-443B-8A17-B8E2D992BE83}" sibTransId="{4314F788-423A-4C6D-8BAC-3EE7BE1715FA}"/>
    <dgm:cxn modelId="{3F4C2139-90BC-864B-B066-361A98332C1E}" type="presOf" srcId="{FEE1720D-9BAD-469D-9DFC-5CB22BFE43EB}" destId="{0339D557-B6EB-2947-84A9-5165ABE3632B}" srcOrd="0" destOrd="0" presId="urn:microsoft.com/office/officeart/2008/layout/LinedList"/>
    <dgm:cxn modelId="{80DF5791-454C-5043-921A-BE41A2F1BB12}" type="presOf" srcId="{E2858C84-402E-4AF2-B945-47301038D2AA}" destId="{E118E1E4-D1E7-1041-B82C-A9DFE4981FFC}" srcOrd="0" destOrd="0" presId="urn:microsoft.com/office/officeart/2008/layout/LinedList"/>
    <dgm:cxn modelId="{94B3B8D6-891D-8A42-A1D5-65DD0A5AD4DD}" type="presOf" srcId="{48EC1CEB-FBE3-47EA-8C89-BE2FA27FF1C5}" destId="{D3A89D03-5326-9648-B530-9EF51100FC53}" srcOrd="0" destOrd="0" presId="urn:microsoft.com/office/officeart/2008/layout/LinedList"/>
    <dgm:cxn modelId="{668907DA-CBCA-49FA-BC95-CDCA7AC3938C}" srcId="{48EC1CEB-FBE3-47EA-8C89-BE2FA27FF1C5}" destId="{E2858C84-402E-4AF2-B945-47301038D2AA}" srcOrd="0" destOrd="0" parTransId="{C5868B04-D5ED-4087-A6ED-7F9E90326664}" sibTransId="{09F4FCB5-D7F7-499C-8396-FAEB2021D4A5}"/>
    <dgm:cxn modelId="{F7AE6AEC-3089-4F71-81C9-E7BCC50B8AA5}" srcId="{48EC1CEB-FBE3-47EA-8C89-BE2FA27FF1C5}" destId="{FEE1720D-9BAD-469D-9DFC-5CB22BFE43EB}" srcOrd="2" destOrd="0" parTransId="{F8435FC7-74B1-4100-B854-2C0842B7B86E}" sibTransId="{79B68EEA-C95F-4E5A-98C5-5FAF4FF36CC3}"/>
    <dgm:cxn modelId="{55690CF8-9AA5-C345-B533-28094EA5D57B}" type="presOf" srcId="{9223EE0D-1977-4097-82CF-808709E23802}" destId="{EF3AB27E-C61D-5A48-A258-763F89CEF690}" srcOrd="0" destOrd="0" presId="urn:microsoft.com/office/officeart/2008/layout/LinedList"/>
    <dgm:cxn modelId="{4B03A828-2E10-C447-894D-911A180D642C}" type="presParOf" srcId="{D3A89D03-5326-9648-B530-9EF51100FC53}" destId="{8B4CB93A-68AD-824F-BBF2-452FBDDCE72C}" srcOrd="0" destOrd="0" presId="urn:microsoft.com/office/officeart/2008/layout/LinedList"/>
    <dgm:cxn modelId="{4187D3BE-077D-304E-AF45-CD1E3773D561}" type="presParOf" srcId="{D3A89D03-5326-9648-B530-9EF51100FC53}" destId="{36A86D65-AA35-3E48-8BBC-4EF62B2B9833}" srcOrd="1" destOrd="0" presId="urn:microsoft.com/office/officeart/2008/layout/LinedList"/>
    <dgm:cxn modelId="{AB1146E8-FAA5-8441-A7A6-FFAC75D88072}" type="presParOf" srcId="{36A86D65-AA35-3E48-8BBC-4EF62B2B9833}" destId="{E118E1E4-D1E7-1041-B82C-A9DFE4981FFC}" srcOrd="0" destOrd="0" presId="urn:microsoft.com/office/officeart/2008/layout/LinedList"/>
    <dgm:cxn modelId="{CAB8B68E-3D46-0946-9F94-AADA539A6211}" type="presParOf" srcId="{36A86D65-AA35-3E48-8BBC-4EF62B2B9833}" destId="{F27F42A0-C3E5-8B41-B945-6EE16872F96E}" srcOrd="1" destOrd="0" presId="urn:microsoft.com/office/officeart/2008/layout/LinedList"/>
    <dgm:cxn modelId="{01FF615F-17E2-CE43-9F15-70907A421353}" type="presParOf" srcId="{D3A89D03-5326-9648-B530-9EF51100FC53}" destId="{1B80ED21-C0C5-DA41-8E32-2B6D6D46E38B}" srcOrd="2" destOrd="0" presId="urn:microsoft.com/office/officeart/2008/layout/LinedList"/>
    <dgm:cxn modelId="{82DC36AE-435F-F049-915E-A71A9655FB30}" type="presParOf" srcId="{D3A89D03-5326-9648-B530-9EF51100FC53}" destId="{2FF7935F-7015-C749-A8B5-FC05E811A311}" srcOrd="3" destOrd="0" presId="urn:microsoft.com/office/officeart/2008/layout/LinedList"/>
    <dgm:cxn modelId="{282604E2-0F37-C343-98B8-51CC51F7842F}" type="presParOf" srcId="{2FF7935F-7015-C749-A8B5-FC05E811A311}" destId="{EF3AB27E-C61D-5A48-A258-763F89CEF690}" srcOrd="0" destOrd="0" presId="urn:microsoft.com/office/officeart/2008/layout/LinedList"/>
    <dgm:cxn modelId="{ABC39C81-3C7A-584E-AE25-A5E17A7E0A8A}" type="presParOf" srcId="{2FF7935F-7015-C749-A8B5-FC05E811A311}" destId="{06DDE093-4264-F641-BCAB-831C09478A85}" srcOrd="1" destOrd="0" presId="urn:microsoft.com/office/officeart/2008/layout/LinedList"/>
    <dgm:cxn modelId="{19112BD9-2DE7-074E-AC9A-4B256D7C0F7F}" type="presParOf" srcId="{D3A89D03-5326-9648-B530-9EF51100FC53}" destId="{2F2028A3-7D97-D049-8B8C-D3E06FC780F6}" srcOrd="4" destOrd="0" presId="urn:microsoft.com/office/officeart/2008/layout/LinedList"/>
    <dgm:cxn modelId="{51643BD6-FB20-8C49-8F3E-CF352610DC99}" type="presParOf" srcId="{D3A89D03-5326-9648-B530-9EF51100FC53}" destId="{AB0E104A-A7CA-9242-8979-AF7451E1CD8B}" srcOrd="5" destOrd="0" presId="urn:microsoft.com/office/officeart/2008/layout/LinedList"/>
    <dgm:cxn modelId="{7A228C73-B609-D145-9C90-4CC438C433B3}" type="presParOf" srcId="{AB0E104A-A7CA-9242-8979-AF7451E1CD8B}" destId="{0339D557-B6EB-2947-84A9-5165ABE3632B}" srcOrd="0" destOrd="0" presId="urn:microsoft.com/office/officeart/2008/layout/LinedList"/>
    <dgm:cxn modelId="{CE06019A-9B42-A641-BDED-B34F2ECB0618}" type="presParOf" srcId="{AB0E104A-A7CA-9242-8979-AF7451E1CD8B}" destId="{4F2C229B-8EE7-EF4D-8FAE-81FD3E7815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CB93A-68AD-824F-BBF2-452FBDDCE72C}">
      <dsp:nvSpPr>
        <dsp:cNvPr id="0" name=""/>
        <dsp:cNvSpPr/>
      </dsp:nvSpPr>
      <dsp:spPr>
        <a:xfrm>
          <a:off x="0" y="2492"/>
          <a:ext cx="48696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8E1E4-D1E7-1041-B82C-A9DFE4981FFC}">
      <dsp:nvSpPr>
        <dsp:cNvPr id="0" name=""/>
        <dsp:cNvSpPr/>
      </dsp:nvSpPr>
      <dsp:spPr>
        <a:xfrm>
          <a:off x="0" y="2492"/>
          <a:ext cx="4869656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What is MapMatching</a:t>
          </a:r>
        </a:p>
      </dsp:txBody>
      <dsp:txXfrm>
        <a:off x="0" y="2492"/>
        <a:ext cx="4869656" cy="1700138"/>
      </dsp:txXfrm>
    </dsp:sp>
    <dsp:sp modelId="{1B80ED21-C0C5-DA41-8E32-2B6D6D46E38B}">
      <dsp:nvSpPr>
        <dsp:cNvPr id="0" name=""/>
        <dsp:cNvSpPr/>
      </dsp:nvSpPr>
      <dsp:spPr>
        <a:xfrm>
          <a:off x="0" y="1702630"/>
          <a:ext cx="48696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AB27E-C61D-5A48-A258-763F89CEF690}">
      <dsp:nvSpPr>
        <dsp:cNvPr id="0" name=""/>
        <dsp:cNvSpPr/>
      </dsp:nvSpPr>
      <dsp:spPr>
        <a:xfrm>
          <a:off x="0" y="1702630"/>
          <a:ext cx="4869656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How MapMatching works</a:t>
          </a:r>
        </a:p>
      </dsp:txBody>
      <dsp:txXfrm>
        <a:off x="0" y="1702630"/>
        <a:ext cx="4869656" cy="1700138"/>
      </dsp:txXfrm>
    </dsp:sp>
    <dsp:sp modelId="{2F2028A3-7D97-D049-8B8C-D3E06FC780F6}">
      <dsp:nvSpPr>
        <dsp:cNvPr id="0" name=""/>
        <dsp:cNvSpPr/>
      </dsp:nvSpPr>
      <dsp:spPr>
        <a:xfrm>
          <a:off x="0" y="3402769"/>
          <a:ext cx="48696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9D557-B6EB-2947-84A9-5165ABE3632B}">
      <dsp:nvSpPr>
        <dsp:cNvPr id="0" name=""/>
        <dsp:cNvSpPr/>
      </dsp:nvSpPr>
      <dsp:spPr>
        <a:xfrm>
          <a:off x="0" y="3402769"/>
          <a:ext cx="4869656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Issues</a:t>
          </a:r>
        </a:p>
      </dsp:txBody>
      <dsp:txXfrm>
        <a:off x="0" y="3402769"/>
        <a:ext cx="4869656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AC0BF-6E48-5B4C-A187-4339E3A6C172}" type="datetimeFigureOut">
              <a:rPr lang="en-US" smtClean="0"/>
              <a:pPr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6275B-92C1-D243-972F-6DD06CC126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00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24084-0AE8-1E46-A359-16D9852397C8}" type="datetimeFigureOut">
              <a:rPr lang="en-US" smtClean="0"/>
              <a:pPr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B8FAF-F7F9-BE40-B9CB-6AFE81B5E4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614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p_cov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3619" y="-47621"/>
            <a:ext cx="9364862" cy="7026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368" y="2130425"/>
            <a:ext cx="6187958" cy="1470025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368" y="3600450"/>
            <a:ext cx="5663406" cy="1752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7182-C9BC-9448-B046-FB57BF1CEDAD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pic>
        <p:nvPicPr>
          <p:cNvPr id="12" name="Picture 11" descr="telenav_rgb_k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210" y="515324"/>
            <a:ext cx="2178050" cy="35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F8BE0-BC75-2C4D-A364-C42CD14DC1BF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2866-A52F-CE43-A86A-3064D605D3E7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3300"/>
            <a:ext cx="4038600" cy="5122863"/>
          </a:xfrm>
        </p:spPr>
        <p:txBody>
          <a:bodyPr/>
          <a:lstStyle>
            <a:lvl1pPr algn="l">
              <a:buNone/>
              <a:defRPr sz="280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3300"/>
            <a:ext cx="4038600" cy="5122863"/>
          </a:xfrm>
        </p:spPr>
        <p:txBody>
          <a:bodyPr/>
          <a:lstStyle>
            <a:lvl1pPr>
              <a:buNone/>
              <a:defRPr sz="2800" baseline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77900"/>
            <a:ext cx="4038600" cy="514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77900"/>
            <a:ext cx="4038600" cy="514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6CE1-08A6-6B49-B102-BA4228F18545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8F2B-29FD-E848-B33C-3BD8F6B71EED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6497"/>
            <a:ext cx="8597899" cy="705704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24C4-6FE1-3947-A033-6F169257F575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_3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28700"/>
            <a:ext cx="4038600" cy="5097463"/>
          </a:xfrm>
        </p:spPr>
        <p:txBody>
          <a:bodyPr/>
          <a:lstStyle>
            <a:lvl1pPr algn="l">
              <a:buNone/>
              <a:defRPr sz="280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28700"/>
            <a:ext cx="4038600" cy="5097463"/>
          </a:xfrm>
        </p:spPr>
        <p:txBody>
          <a:bodyPr/>
          <a:lstStyle>
            <a:lvl1pPr>
              <a:buNone/>
              <a:defRPr sz="2800" baseline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17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41474"/>
            <a:ext cx="4040188" cy="4556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17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41474"/>
            <a:ext cx="4041775" cy="4556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1548-E8FD-A746-8A37-72195C907B97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6CE1-08A6-6B49-B102-BA4228F18545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8F2B-29FD-E848-B33C-3BD8F6B71EED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97900" cy="614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9500"/>
            <a:ext cx="85979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4052" y="6356350"/>
            <a:ext cx="724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11BC-FBF2-EF43-ABB1-4D3A54155E26}" type="datetime1">
              <a:rPr lang="en-US" smtClean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35948" y="6356350"/>
            <a:ext cx="2107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© 2012 Telenav,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9902" y="6356350"/>
            <a:ext cx="395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01600"/>
          </a:xfrm>
          <a:prstGeom prst="rect">
            <a:avLst/>
          </a:prstGeom>
          <a:solidFill>
            <a:srgbClr val="FFD200"/>
          </a:solidFill>
          <a:ln w="9525" cap="flat" cmpd="sng" algn="ctr">
            <a:solidFill>
              <a:srgbClr val="FFD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0" r:id="rId4"/>
    <p:sldLayoutId id="2147483652" r:id="rId5"/>
    <p:sldLayoutId id="214748366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Valhalla map matching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3857" y="5142138"/>
            <a:ext cx="2644734" cy="421821"/>
          </a:xfrm>
        </p:spPr>
        <p:txBody>
          <a:bodyPr>
            <a:normAutofit/>
          </a:bodyPr>
          <a:lstStyle/>
          <a:p>
            <a:r>
              <a:rPr lang="en-US" dirty="0"/>
              <a:t>Xun Liu   	11-20-2018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04673-FC3E-D647-A8C3-6AA729B8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map matching works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923B35-FC99-AF4E-9914-603CF682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190" y="1144921"/>
            <a:ext cx="5543810" cy="45320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0048-FC0A-6140-90B2-8CDE9FEB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12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09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04673-FC3E-D647-A8C3-6AA729B8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66" y="751396"/>
            <a:ext cx="3069714" cy="162445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Observations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ADD65-1E48-BE4D-91F8-1158EC63B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09" y="1720674"/>
            <a:ext cx="3069714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Map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GPS</a:t>
            </a:r>
            <a:r>
              <a:rPr lang="en-US" sz="2000" dirty="0">
                <a:solidFill>
                  <a:schemeClr val="bg1"/>
                </a:solidFill>
              </a:rPr>
              <a:t> points to nearest road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Reasonable road sequence between points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Incorrect result lead by GPS junk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5A972-8148-AF45-9A5E-B18108EA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31" y="1019826"/>
            <a:ext cx="5502510" cy="45670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0048-FC0A-6140-90B2-8CDE9FEB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69DA-97FE-FD48-8038-7FC01C65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23" y="1396289"/>
            <a:ext cx="4790327" cy="1325563"/>
          </a:xfrm>
        </p:spPr>
        <p:txBody>
          <a:bodyPr>
            <a:normAutofit/>
          </a:bodyPr>
          <a:lstStyle/>
          <a:p>
            <a:r>
              <a:rPr lang="en-US" dirty="0"/>
              <a:t>Batch Processing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6ABF06-ABD2-49DC-B520-5A3B8E23D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56" y="2871982"/>
            <a:ext cx="4786993" cy="3181684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20963"/>
            <a:ext cx="3493009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B32AE13-774B-114B-A382-10B5C313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51" y="321653"/>
            <a:ext cx="7141309" cy="291008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10" y="34290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2B6F769-0BD6-284C-9B0A-4F24FA2F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49" y="3741618"/>
            <a:ext cx="1812960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5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9AE79-7008-0240-9849-7C418F0BD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match </a:t>
            </a:r>
            <a:r>
              <a:rPr lang="en-US" sz="4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single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point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C77A-975E-C14B-ACC8-017CC471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5677" y="5789576"/>
            <a:ext cx="2743200" cy="333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8EA27137-2676-CD41-A81A-6D85E80447B4}" type="datetime1">
              <a:rPr lang="en-US" sz="1400">
                <a:solidFill>
                  <a:srgbClr val="FFFFFF"/>
                </a:solidFill>
              </a:rPr>
              <a:pPr algn="ctr" defTabSz="914400">
                <a:spcAft>
                  <a:spcPts val="600"/>
                </a:spcAft>
              </a:pPr>
              <a:t>12/7/18</a:t>
            </a:fld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3A2904-FF74-8843-BAC0-0E9C8B8DF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366" y="1276445"/>
            <a:ext cx="4915159" cy="43130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A7FAA-DC6C-3E46-99FA-3979A2D8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sz="12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5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EB6E2-7A73-3841-98D3-AF06F521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match </a:t>
            </a:r>
            <a:r>
              <a:rPr lang="en-US" sz="4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single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point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B28AC-985F-8C47-81AC-23DB7808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5677" y="5789576"/>
            <a:ext cx="2743200" cy="333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8EA27137-2676-CD41-A81A-6D85E80447B4}" type="datetime1">
              <a:rPr lang="en-US" sz="1400">
                <a:solidFill>
                  <a:srgbClr val="FFFFFF"/>
                </a:solidFill>
              </a:rPr>
              <a:pPr algn="ctr" defTabSz="914400">
                <a:spcAft>
                  <a:spcPts val="600"/>
                </a:spcAft>
              </a:pPr>
              <a:t>12/7/18</a:t>
            </a:fld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82E192C-7E8F-E048-9F04-CE7107A53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366" y="1036832"/>
            <a:ext cx="4915159" cy="47922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65C6F-903E-634B-AC36-1A134702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 sz="12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47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30A89A-0EAE-CE41-B6DF-FB00ECD4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rgbClr val="FFFFFF"/>
                </a:solidFill>
              </a:rPr>
              <a:t>Based on single point</a:t>
            </a:r>
            <a:br>
              <a:rPr lang="en-US" sz="3500" dirty="0">
                <a:solidFill>
                  <a:srgbClr val="FFFFFF"/>
                </a:solidFill>
              </a:rPr>
            </a:br>
            <a:endParaRPr lang="en-US" sz="35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E99CA-34DE-D745-AE44-2E2FF300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504" y="320040"/>
            <a:ext cx="27432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 sz="10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E6696-9F38-B542-82CE-09B2FC02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2C9A-3210-F646-A5A1-7A23184E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Close segment has higher possibility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Segment which has similar attributes with </a:t>
            </a:r>
            <a:r>
              <a:rPr lang="en-US" sz="2000" dirty="0" err="1"/>
              <a:t>gps</a:t>
            </a:r>
            <a:r>
              <a:rPr lang="en-US" sz="2000" dirty="0"/>
              <a:t> has higher possibility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3368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1B943-E502-F747-A76B-4FAD3682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match </a:t>
            </a:r>
            <a:r>
              <a:rPr lang="en-US" sz="4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two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points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5FE1B-96A9-FE47-BB77-95BB1FAF0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5677" y="5789576"/>
            <a:ext cx="2743200" cy="333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8EA27137-2676-CD41-A81A-6D85E80447B4}" type="datetime1">
              <a:rPr lang="en-US" sz="1400">
                <a:solidFill>
                  <a:srgbClr val="FFFFFF"/>
                </a:solidFill>
              </a:rPr>
              <a:pPr algn="ctr" defTabSz="914400">
                <a:spcAft>
                  <a:spcPts val="600"/>
                </a:spcAft>
              </a:pPr>
              <a:t>12/7/18</a:t>
            </a:fld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8E1326-5A2B-D04F-A34E-01A07D000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366" y="1270301"/>
            <a:ext cx="4915159" cy="43253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F350A-0D81-D647-B670-341D2AE1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sz="12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3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65ACF5-7C54-AE4E-9362-18F9C1B6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rgbClr val="FFFFFF"/>
                </a:solidFill>
              </a:rPr>
              <a:t>Based on multiple 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ACB38-541B-B843-88BC-10D6DD81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504" y="320040"/>
            <a:ext cx="27432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 sz="10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381A-F8B3-3D4C-AF23-2F7C5C29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E896-60E5-FB4A-B4EF-93F9A8B3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Segments pair which are in reverse direction would has lower possibility</a:t>
            </a:r>
          </a:p>
          <a:p>
            <a:endParaRPr lang="en-US" sz="2000" dirty="0"/>
          </a:p>
          <a:p>
            <a:r>
              <a:rPr lang="en-US" sz="2000" dirty="0"/>
              <a:t>Segments pair which are similar as </a:t>
            </a:r>
            <a:r>
              <a:rPr lang="en-US" sz="2000" dirty="0" err="1"/>
              <a:t>gps</a:t>
            </a:r>
            <a:r>
              <a:rPr lang="en-US" sz="2000" dirty="0"/>
              <a:t> pair has higher possibility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Probability should be accumulated</a:t>
            </a:r>
          </a:p>
        </p:txBody>
      </p:sp>
    </p:spTree>
    <p:extLst>
      <p:ext uri="{BB962C8B-B14F-4D97-AF65-F5344CB8AC3E}">
        <p14:creationId xmlns:p14="http://schemas.microsoft.com/office/powerpoint/2010/main" val="462961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4C105-9453-704E-97FE-BCE8197B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63" y="750259"/>
            <a:ext cx="3069714" cy="1145660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A different way to Think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4855C-F1A7-1242-BECF-55E43C17C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1895919"/>
            <a:ext cx="3069714" cy="3980989"/>
          </a:xfrm>
        </p:spPr>
        <p:txBody>
          <a:bodyPr anchor="t">
            <a:normAutofit fontScale="925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Treat map matching problem as finding most probable segment list for </a:t>
            </a:r>
            <a:r>
              <a:rPr lang="en-US" sz="2000" dirty="0" err="1">
                <a:solidFill>
                  <a:schemeClr val="bg1"/>
                </a:solidFill>
              </a:rPr>
              <a:t>gps</a:t>
            </a:r>
            <a:r>
              <a:rPr lang="en-US" sz="2000" dirty="0">
                <a:solidFill>
                  <a:schemeClr val="bg1"/>
                </a:solidFill>
              </a:rPr>
              <a:t> trace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Let’s say for each candidates we convert which as </a:t>
            </a:r>
            <a:r>
              <a:rPr lang="en-US" sz="2000" b="1" dirty="0">
                <a:solidFill>
                  <a:schemeClr val="bg1"/>
                </a:solidFill>
              </a:rPr>
              <a:t>vertex</a:t>
            </a:r>
            <a:r>
              <a:rPr lang="en-US" sz="2000" dirty="0">
                <a:solidFill>
                  <a:schemeClr val="bg1"/>
                </a:solidFill>
              </a:rPr>
              <a:t>, and add </a:t>
            </a:r>
            <a:r>
              <a:rPr lang="en-US" sz="2000" b="1" dirty="0">
                <a:solidFill>
                  <a:schemeClr val="bg1"/>
                </a:solidFill>
              </a:rPr>
              <a:t>edges</a:t>
            </a:r>
            <a:r>
              <a:rPr lang="en-US" sz="2000" dirty="0">
                <a:solidFill>
                  <a:schemeClr val="bg1"/>
                </a:solidFill>
              </a:rPr>
              <a:t> between nearby candidates, then assign proper cost for each segments, finally we would get a </a:t>
            </a:r>
            <a:r>
              <a:rPr lang="en-US" sz="2000" b="1" dirty="0">
                <a:solidFill>
                  <a:schemeClr val="bg1"/>
                </a:solidFill>
              </a:rPr>
              <a:t>graph</a:t>
            </a:r>
            <a:r>
              <a:rPr lang="en-US" sz="2000" dirty="0">
                <a:solidFill>
                  <a:schemeClr val="bg1"/>
                </a:solidFill>
              </a:rPr>
              <a:t>, and find most probable segment list would become find shortest path in the graph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BBDDF-6C4A-3045-A7EE-8E228E3B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1964365"/>
            <a:ext cx="4906588" cy="27722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E524B-D4AC-1F4F-BE55-DEF2195C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43212-D9E8-7349-9FFE-B00C56E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3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EFEE8-847C-3F40-AAD2-B3A6826B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bg1"/>
                </a:solidFill>
              </a:rPr>
              <a:t>HMM Map Matching through noise and </a:t>
            </a:r>
            <a:r>
              <a:rPr lang="en-US" sz="2600" dirty="0" err="1">
                <a:solidFill>
                  <a:schemeClr val="bg1"/>
                </a:solidFill>
              </a:rPr>
              <a:t>sprseness</a:t>
            </a:r>
            <a:endParaRPr lang="en-US" sz="26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DC2C39-B40B-462B-89B4-8C00FBAF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3143896"/>
            <a:ext cx="3069714" cy="2733012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Valhalla</a:t>
            </a:r>
          </a:p>
          <a:p>
            <a:r>
              <a:rPr lang="en-US" sz="1700" dirty="0">
                <a:solidFill>
                  <a:schemeClr val="bg1"/>
                </a:solidFill>
              </a:rPr>
              <a:t>OSRM</a:t>
            </a:r>
          </a:p>
          <a:p>
            <a:r>
              <a:rPr lang="en-US" sz="1700" dirty="0" err="1">
                <a:solidFill>
                  <a:schemeClr val="bg1"/>
                </a:solidFill>
              </a:rPr>
              <a:t>GraphHooper</a:t>
            </a:r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 err="1">
                <a:solidFill>
                  <a:schemeClr val="bg1"/>
                </a:solidFill>
              </a:rPr>
              <a:t>Telenav</a:t>
            </a: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UBER</a:t>
            </a:r>
          </a:p>
          <a:p>
            <a:r>
              <a:rPr lang="en-US" sz="1700" dirty="0">
                <a:solidFill>
                  <a:schemeClr val="bg1"/>
                </a:solidFill>
              </a:rPr>
              <a:t>LYFT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731D7929-8353-DE49-93CD-FBF96611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1179311"/>
            <a:ext cx="4906588" cy="43423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264-A13E-B743-8B09-2A660445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E530B-D5E9-DF49-90C3-75398C87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5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9176" y="6309360"/>
            <a:ext cx="8161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896E4FB8-2F20-4BF3-AAFE-11F9CF901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697553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Three Insights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1828801"/>
            <a:ext cx="3069714" cy="4048108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Correct matches tend to be nearby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Successive correct matches tend to be linked by simple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Some points are junk, and the best thing to do is ignore them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2825" y="535909"/>
            <a:ext cx="4906588" cy="5629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390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C86D0-51BE-D740-BFC0-2FF9CCB9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Emission probabilities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135DF82-4366-4919-8D25-13327BDF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Gaussian distribution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22C41EF-C6D6-984A-86D1-AC7DDCC1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2221961"/>
            <a:ext cx="4906588" cy="22570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E0D9C-2FC1-B54D-BCF6-E6E8D92B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B237B-4D49-F741-BD6F-AF718677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92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25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548B40C-11B0-ED46-9A47-EEBCC774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2392" r="1" b="12034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8618E-B372-9240-AE6A-2D8514D5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Great cycle distance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vs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Shortest path distance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1AAB12-D516-4F60-8C58-02036F688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anchor="ctr">
            <a:normAutofit/>
          </a:bodyPr>
          <a:lstStyle/>
          <a:p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27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E45D3-C521-2E46-B80E-F3214C6AFD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7615" r="11901" b="1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0430B-295D-5941-B0B1-399F84C9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7964" y="6447047"/>
            <a:ext cx="1208688" cy="23555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8EA27137-2676-CD41-A81A-6D85E80447B4}" type="datetime1">
              <a:rPr lang="en-US" sz="825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12/7/18</a:t>
            </a:fld>
            <a:endParaRPr lang="en-US" sz="825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C747-45BD-FA44-BE85-06BDCB6F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8" y="6447047"/>
            <a:ext cx="428046" cy="2355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 sz="825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82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41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49A0-2A50-574B-A485-A8546F6A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937A-AE30-CB45-AE20-33D64C16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C806E-75B7-B944-AB38-1B58F39E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C316-B33A-974E-84BF-A739CE4A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838E5-4184-814F-A8F3-9E89C65D8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Map Matching + HMM: Emission Probability &#10;_ e-05(11 &#10;qreat &#10;1 &#10;p(ztlrD = &#10;RI &#10;01 &#10;RI &#10;02 &#10;circle &#10;03 &#10;Road segment (hidden state) &#10;Emission Probability &#10;05 GPS Signal (observation) ">
            <a:extLst>
              <a:ext uri="{FF2B5EF4-FFF2-40B4-BE49-F238E27FC236}">
                <a16:creationId xmlns:a16="http://schemas.microsoft.com/office/drawing/2014/main" id="{07879065-42E6-3646-A781-CB34C5FF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849313"/>
            <a:ext cx="9144000" cy="486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288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404F4-4466-574C-AD11-141195D6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2747"/>
            <a:ext cx="7886700" cy="715556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Transition probabilities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AB905C8-CDD6-4B44-8AB2-FCB222F00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562" y="1597390"/>
            <a:ext cx="7000875" cy="870305"/>
          </a:xfrm>
        </p:spPr>
        <p:txBody>
          <a:bodyPr>
            <a:normAutofit/>
          </a:bodyPr>
          <a:lstStyle/>
          <a:p>
            <a:pPr algn="ctr"/>
            <a:endParaRPr lang="en-US" sz="140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F261E9C-D925-DA47-848F-C91BEADB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90" y="1388303"/>
            <a:ext cx="7886700" cy="24448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B13E3-3538-4D4C-BEF6-C60A1679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2C6CF-8FD0-954F-AA40-21D22D28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prstClr val="black">
                    <a:tint val="75000"/>
                  </a:prstClr>
                </a:solidFill>
              </a:rPr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470DB-BC04-CE44-8CFE-014892D8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D1885-EEC4-1C40-904E-42EFE99E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361" y="3888493"/>
            <a:ext cx="3281879" cy="29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9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65F1D-EDE8-0A42-94C8-5F800AF9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D0B2-6AF3-754E-8401-2EAC3C72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98B62-C51B-B448-9457-115577E5D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EBE14-B827-7F44-898C-B1555BEC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050" name="Picture 2" descr="Map Matching + HMM: Transition Probability &#10;p(dt) — &#10;Here &#10;- Illzt - Zt+lllgreat circle - llxtr — &#10;Transition &#10;Probability &#10;RI &#10;01 &#10;RI &#10;02 &#10;03 &#10;04 &#10;Road segment (hidden state) &#10;Emission Probability &#10;05 GPS Signal (observation) ">
            <a:extLst>
              <a:ext uri="{FF2B5EF4-FFF2-40B4-BE49-F238E27FC236}">
                <a16:creationId xmlns:a16="http://schemas.microsoft.com/office/drawing/2014/main" id="{39A00ECE-4147-754B-AB73-62B0E2DDEA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1" y="1176556"/>
            <a:ext cx="8597900" cy="45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601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B1E1-68AC-0049-9ACA-012ED931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71" y="1415692"/>
            <a:ext cx="4284618" cy="994172"/>
          </a:xfrm>
        </p:spPr>
        <p:txBody>
          <a:bodyPr>
            <a:normAutofit/>
          </a:bodyPr>
          <a:lstStyle/>
          <a:p>
            <a:r>
              <a:rPr lang="en-US"/>
              <a:t>Valhalla’s meili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613FC-7A67-B34B-A7B2-2BE6A6AA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325" y="261716"/>
            <a:ext cx="411480" cy="41148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 fontScale="70000" lnSpcReduction="20000"/>
          </a:bodyPr>
          <a:lstStyle/>
          <a:p>
            <a:pPr algn="ctr">
              <a:spcAft>
                <a:spcPts val="600"/>
              </a:spcAft>
            </a:pPr>
            <a:fld id="{3F6033A4-AAEB-C843-9C5C-FB5D4458FC3F}" type="slidenum">
              <a:rPr lang="en-US" sz="1125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A911E-2207-8741-9EAE-C98A60A019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9358" y="330535"/>
            <a:ext cx="313114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70F584F-B208-4486-B484-01CB8153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2290" y="2021813"/>
            <a:ext cx="5031915" cy="3985406"/>
          </a:xfrm>
        </p:spPr>
        <p:txBody>
          <a:bodyPr anchor="t">
            <a:noAutofit/>
          </a:bodyPr>
          <a:lstStyle/>
          <a:p>
            <a:r>
              <a:rPr lang="en-US" sz="2000" dirty="0" err="1"/>
              <a:t>Init</a:t>
            </a:r>
            <a:r>
              <a:rPr lang="en-US" sz="2000" dirty="0"/>
              <a:t> </a:t>
            </a:r>
            <a:r>
              <a:rPr lang="en-US" sz="2000" dirty="0" err="1"/>
              <a:t>PriorityQueue</a:t>
            </a:r>
            <a:endParaRPr lang="en-US" sz="2000" dirty="0"/>
          </a:p>
          <a:p>
            <a:r>
              <a:rPr lang="en-US" sz="2000" dirty="0"/>
              <a:t>For each </a:t>
            </a:r>
            <a:r>
              <a:rPr lang="en-US" sz="2000" dirty="0" err="1"/>
              <a:t>gps</a:t>
            </a:r>
            <a:r>
              <a:rPr lang="en-US" sz="2000" dirty="0"/>
              <a:t> points</a:t>
            </a:r>
          </a:p>
          <a:p>
            <a:r>
              <a:rPr lang="en-US" sz="2000" dirty="0"/>
              <a:t>      Find candidates within radius</a:t>
            </a:r>
          </a:p>
          <a:p>
            <a:r>
              <a:rPr lang="en-US" sz="2000" dirty="0"/>
              <a:t>              For each candidate, relax, assign cost by</a:t>
            </a:r>
          </a:p>
          <a:p>
            <a:r>
              <a:rPr lang="en-US" sz="2000" dirty="0"/>
              <a:t>                        Emission cost </a:t>
            </a:r>
          </a:p>
          <a:p>
            <a:r>
              <a:rPr lang="en-US" sz="2000" dirty="0"/>
              <a:t>                        Transition cost</a:t>
            </a:r>
          </a:p>
          <a:p>
            <a:r>
              <a:rPr lang="en-US" sz="2000" dirty="0"/>
              <a:t>Program will stopped when candidates matched to last points pop out from PQ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71" y="2845228"/>
            <a:ext cx="2338578" cy="233857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5679" y="-2"/>
            <a:ext cx="3558322" cy="309395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F8195-2AFB-464D-AB84-D1E664153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5626" r="2" b="2926"/>
          <a:stretch/>
        </p:blipFill>
        <p:spPr>
          <a:xfrm>
            <a:off x="5724469" y="10"/>
            <a:ext cx="3419531" cy="2955148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DD1EDCF9-CDDB-C946-8C00-5CBFDA218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928" r="7318" b="-4"/>
          <a:stretch/>
        </p:blipFill>
        <p:spPr>
          <a:xfrm>
            <a:off x="4477015" y="2968671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3502" y="4570624"/>
            <a:ext cx="2680498" cy="2292592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9A09BED5-BE22-914B-844E-6A85469E50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5" b="13063"/>
          <a:stretch/>
        </p:blipFill>
        <p:spPr>
          <a:xfrm>
            <a:off x="6597334" y="4704465"/>
            <a:ext cx="2546666" cy="2158760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857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8CD26-36E7-F54B-A692-3167DAF38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Filter dense </a:t>
            </a:r>
            <a:r>
              <a:rPr lang="en-US" sz="3100" dirty="0" err="1">
                <a:solidFill>
                  <a:schemeClr val="bg1"/>
                </a:solidFill>
              </a:rPr>
              <a:t>gps</a:t>
            </a:r>
            <a:endParaRPr lang="en-US" sz="31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150475-9A0F-42E8-8818-8E2CD068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050BC90-843C-B042-AF6A-5450F409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2050231"/>
            <a:ext cx="4906588" cy="260049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69F9F-944B-D943-BCF3-8B8F861C25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32DE7-4705-F444-AA08-6C193EF1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6B1BE-E384-9942-A4B2-6A5FC4C3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891" y="114818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48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BC159-9D42-E34F-82CC-0EDFD58B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GPS noise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FABF65-EF15-4981-92BD-A7533DF16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1839075"/>
            <a:ext cx="3069714" cy="40378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Real time</a:t>
            </a:r>
          </a:p>
          <a:p>
            <a:pPr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Active guidance</a:t>
            </a:r>
          </a:p>
          <a:p>
            <a:pPr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GPS direction</a:t>
            </a:r>
          </a:p>
          <a:p>
            <a:pPr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Gyro</a:t>
            </a: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Offline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- Post processing, certain road segments pair has unreasonable distance and if we remove them could get better result  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33A7BBE2-B778-5F4C-A0CE-040EAE90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1314243"/>
            <a:ext cx="4906588" cy="40724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2E045-409A-4243-9867-93C39B69E3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88C42-33FE-9D44-AA8F-C6F3986DF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FF9E6B0-7904-CC45-94D5-EC0D7F84EF4C}"/>
              </a:ext>
            </a:extLst>
          </p:cNvPr>
          <p:cNvSpPr/>
          <p:nvPr/>
        </p:nvSpPr>
        <p:spPr>
          <a:xfrm>
            <a:off x="7233007" y="1541124"/>
            <a:ext cx="1715784" cy="1510301"/>
          </a:xfrm>
          <a:prstGeom prst="frame">
            <a:avLst/>
          </a:prstGeom>
          <a:gradFill>
            <a:gsLst>
              <a:gs pos="58000">
                <a:srgbClr val="FFF73C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FB6B2D-2D95-014C-943F-85F4418B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891" y="114818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78189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8CB90270-C02D-2344-B3E9-642F96FE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62" y="1027906"/>
            <a:ext cx="6297416" cy="25819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2E183-6D0B-4243-B391-3E64A7A5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8EA27137-2676-CD41-A81A-6D85E80447B4}" type="datetime1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12/7/18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61" y="3652538"/>
            <a:ext cx="6195287" cy="2493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635" y="6199589"/>
            <a:ext cx="6153989" cy="711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C7969-2D67-C949-97BF-7FF30925C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891" y="114818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02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B2A01-955A-0741-8B78-B1BC8892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map Matching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558120-3EE1-E943-9F26-1F5666C47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0694" y="492573"/>
            <a:ext cx="2984502" cy="58807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0DAA5-5A81-5E43-A5F1-1CAA2E94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12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46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A31F00-A976-3F4A-92FD-D87A5D42F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39" b="1808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8A5DE-6D9E-5043-975A-665018EB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18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2BEDAD-8B47-A14F-ABE7-C95A05767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rgbClr val="FFFFFF"/>
                </a:solidFill>
              </a:rPr>
              <a:t>WHY need Map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AC768-ADE8-4946-B40F-337816C5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504" y="320040"/>
            <a:ext cx="27432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12/7/18</a:t>
            </a:fld>
            <a:endParaRPr lang="en-US" sz="10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EE127-2876-E745-B706-739FD2E8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FECDC-2680-E74B-ADDB-66F9129D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804672"/>
            <a:ext cx="5056940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Location</a:t>
            </a:r>
          </a:p>
          <a:p>
            <a:pPr marL="0" indent="0">
              <a:buNone/>
            </a:pPr>
            <a:r>
              <a:rPr lang="en-US" sz="2000" dirty="0"/>
              <a:t>Where cars are right now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Routes</a:t>
            </a:r>
          </a:p>
          <a:p>
            <a:pPr marL="0" indent="0">
              <a:buNone/>
            </a:pPr>
            <a:r>
              <a:rPr lang="en-US" sz="2000" dirty="0"/>
              <a:t>Where has the car travelled?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ETA &amp; Traffic</a:t>
            </a:r>
          </a:p>
          <a:p>
            <a:pPr marL="0" indent="0">
              <a:buNone/>
            </a:pPr>
            <a:r>
              <a:rPr lang="en-US" sz="2000" dirty="0"/>
              <a:t>How long has it taken to travel along route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Parking</a:t>
            </a:r>
          </a:p>
          <a:p>
            <a:pPr marL="0" indent="0">
              <a:buNone/>
            </a:pPr>
            <a:r>
              <a:rPr lang="en-US" sz="2000" dirty="0"/>
              <a:t>What’s route-able start and end point for cars     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20234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22223-6B4E-4040-ADA5-2B63A9B9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75" y="-209237"/>
            <a:ext cx="3249229" cy="1688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challenge</a:t>
            </a:r>
            <a:endParaRPr lang="en-US" sz="4200" kern="12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7C27A-9D01-DC45-B11E-60E21279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C1836-ADCD-ED49-9CBF-8A0EE778B2CE}"/>
              </a:ext>
            </a:extLst>
          </p:cNvPr>
          <p:cNvSpPr txBox="1"/>
          <p:nvPr/>
        </p:nvSpPr>
        <p:spPr>
          <a:xfrm>
            <a:off x="221906" y="2009883"/>
            <a:ext cx="4076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Poor </a:t>
            </a:r>
            <a:r>
              <a:rPr lang="en-US" sz="2000" b="1" dirty="0" err="1">
                <a:solidFill>
                  <a:schemeClr val="bg1"/>
                </a:solidFill>
              </a:rPr>
              <a:t>gps</a:t>
            </a:r>
            <a:r>
              <a:rPr lang="en-US" sz="2000" b="1" dirty="0">
                <a:solidFill>
                  <a:schemeClr val="bg1"/>
                </a:solidFill>
              </a:rPr>
              <a:t> accuracy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bg1"/>
                </a:solidFill>
              </a:rPr>
              <a:t>Missing </a:t>
            </a:r>
            <a:r>
              <a:rPr lang="en-US" sz="2000" dirty="0" err="1">
                <a:solidFill>
                  <a:schemeClr val="bg1"/>
                </a:solidFill>
              </a:rPr>
              <a:t>prob</a:t>
            </a:r>
            <a:r>
              <a:rPr lang="en-US" sz="2000" dirty="0">
                <a:solidFill>
                  <a:schemeClr val="bg1"/>
                </a:solidFill>
              </a:rPr>
              <a:t> data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bg1"/>
                </a:solidFill>
              </a:rPr>
              <a:t>Complex road geometry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Incorrect </a:t>
            </a:r>
            <a:r>
              <a:rPr lang="en-US" sz="2000" dirty="0" err="1">
                <a:solidFill>
                  <a:schemeClr val="bg1"/>
                </a:solidFill>
              </a:rPr>
              <a:t>mapdata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4421BF-D718-5B43-8953-5BE901CF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399" y="321177"/>
            <a:ext cx="4686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2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22223-6B4E-4040-ADA5-2B63A9B9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75" y="-209237"/>
            <a:ext cx="3249229" cy="1688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challenge</a:t>
            </a:r>
            <a:endParaRPr lang="en-US" sz="4200" kern="12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7C27A-9D01-DC45-B11E-60E21279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C1836-ADCD-ED49-9CBF-8A0EE778B2CE}"/>
              </a:ext>
            </a:extLst>
          </p:cNvPr>
          <p:cNvSpPr txBox="1"/>
          <p:nvPr/>
        </p:nvSpPr>
        <p:spPr>
          <a:xfrm>
            <a:off x="221906" y="2009883"/>
            <a:ext cx="4076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Poor </a:t>
            </a:r>
            <a:r>
              <a:rPr lang="en-US" sz="2000" dirty="0" err="1">
                <a:solidFill>
                  <a:schemeClr val="bg1"/>
                </a:solidFill>
              </a:rPr>
              <a:t>gps</a:t>
            </a:r>
            <a:r>
              <a:rPr lang="en-US" sz="2000" dirty="0">
                <a:solidFill>
                  <a:schemeClr val="bg1"/>
                </a:solidFill>
              </a:rPr>
              <a:t> accuracy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bg1"/>
                </a:solidFill>
              </a:rPr>
              <a:t>Missing </a:t>
            </a:r>
            <a:r>
              <a:rPr lang="en-US" sz="2000" b="1" dirty="0" err="1">
                <a:solidFill>
                  <a:schemeClr val="bg1"/>
                </a:solidFill>
              </a:rPr>
              <a:t>prob</a:t>
            </a:r>
            <a:r>
              <a:rPr lang="en-US" sz="2000" b="1" dirty="0">
                <a:solidFill>
                  <a:schemeClr val="bg1"/>
                </a:solidFill>
              </a:rPr>
              <a:t> data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bg1"/>
                </a:solidFill>
              </a:rPr>
              <a:t>Complex road geometry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Incorrect </a:t>
            </a:r>
            <a:r>
              <a:rPr lang="en-US" sz="2000" dirty="0" err="1">
                <a:solidFill>
                  <a:schemeClr val="bg1"/>
                </a:solidFill>
              </a:rPr>
              <a:t>mapdata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992AF-026F-0147-AA14-1302E871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48" y="635116"/>
            <a:ext cx="4956762" cy="40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8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22223-6B4E-4040-ADA5-2B63A9B9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75" y="-209237"/>
            <a:ext cx="3249229" cy="1688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challenge</a:t>
            </a:r>
            <a:endParaRPr lang="en-US" sz="4200" kern="12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7C27A-9D01-DC45-B11E-60E21279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C1836-ADCD-ED49-9CBF-8A0EE778B2CE}"/>
              </a:ext>
            </a:extLst>
          </p:cNvPr>
          <p:cNvSpPr txBox="1"/>
          <p:nvPr/>
        </p:nvSpPr>
        <p:spPr>
          <a:xfrm>
            <a:off x="495264" y="2009883"/>
            <a:ext cx="4076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Poor </a:t>
            </a:r>
            <a:r>
              <a:rPr lang="en-US" sz="2000" dirty="0" err="1">
                <a:solidFill>
                  <a:schemeClr val="bg1"/>
                </a:solidFill>
              </a:rPr>
              <a:t>gps</a:t>
            </a:r>
            <a:r>
              <a:rPr lang="en-US" sz="2000" dirty="0">
                <a:solidFill>
                  <a:schemeClr val="bg1"/>
                </a:solidFill>
              </a:rPr>
              <a:t> accuracy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bg1"/>
                </a:solidFill>
              </a:rPr>
              <a:t>Missing </a:t>
            </a:r>
            <a:r>
              <a:rPr lang="en-US" sz="2000" dirty="0" err="1">
                <a:solidFill>
                  <a:schemeClr val="bg1"/>
                </a:solidFill>
              </a:rPr>
              <a:t>prob</a:t>
            </a:r>
            <a:r>
              <a:rPr lang="en-US" sz="2000" dirty="0">
                <a:solidFill>
                  <a:schemeClr val="bg1"/>
                </a:solidFill>
              </a:rPr>
              <a:t> data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bg1"/>
                </a:solidFill>
              </a:rPr>
              <a:t>Complex road geometry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Incorrect </a:t>
            </a:r>
            <a:r>
              <a:rPr lang="en-US" sz="2000" dirty="0" err="1">
                <a:solidFill>
                  <a:schemeClr val="bg1"/>
                </a:solidFill>
              </a:rPr>
              <a:t>mapdata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99FFE-0D43-D34B-A436-C72F8FFC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11" y="563051"/>
            <a:ext cx="4610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7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22223-6B4E-4040-ADA5-2B63A9B9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75" y="-209237"/>
            <a:ext cx="3249229" cy="1688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challenge</a:t>
            </a:r>
            <a:endParaRPr lang="en-US" sz="4200" kern="12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7C27A-9D01-DC45-B11E-60E21279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6033A4-AAEB-C843-9C5C-FB5D4458FC3F}" type="slidenum">
              <a:rPr lang="en-US" sz="1200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C1836-ADCD-ED49-9CBF-8A0EE778B2CE}"/>
              </a:ext>
            </a:extLst>
          </p:cNvPr>
          <p:cNvSpPr txBox="1"/>
          <p:nvPr/>
        </p:nvSpPr>
        <p:spPr>
          <a:xfrm>
            <a:off x="221906" y="2009883"/>
            <a:ext cx="4076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Poor </a:t>
            </a:r>
            <a:r>
              <a:rPr lang="en-US" sz="2000" dirty="0" err="1">
                <a:solidFill>
                  <a:schemeClr val="bg1"/>
                </a:solidFill>
              </a:rPr>
              <a:t>gps</a:t>
            </a:r>
            <a:r>
              <a:rPr lang="en-US" sz="2000" dirty="0">
                <a:solidFill>
                  <a:schemeClr val="bg1"/>
                </a:solidFill>
              </a:rPr>
              <a:t> accuracy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bg1"/>
                </a:solidFill>
              </a:rPr>
              <a:t>Missing </a:t>
            </a:r>
            <a:r>
              <a:rPr lang="en-US" sz="2000" dirty="0" err="1">
                <a:solidFill>
                  <a:schemeClr val="bg1"/>
                </a:solidFill>
              </a:rPr>
              <a:t>prob</a:t>
            </a:r>
            <a:r>
              <a:rPr lang="en-US" sz="2000" dirty="0">
                <a:solidFill>
                  <a:schemeClr val="bg1"/>
                </a:solidFill>
              </a:rPr>
              <a:t> data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bg1"/>
                </a:solidFill>
              </a:rPr>
              <a:t>Complex road geometry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Incomplete </a:t>
            </a:r>
            <a:r>
              <a:rPr lang="en-US" sz="2000" b="1" dirty="0" err="1">
                <a:solidFill>
                  <a:schemeClr val="bg1"/>
                </a:solidFill>
              </a:rPr>
              <a:t>mapdata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3FF23-9E46-B741-A2CA-CC891149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85" y="805381"/>
            <a:ext cx="3921257" cy="52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4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54F4-8BFB-C548-A445-72210369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valhalla</a:t>
            </a:r>
            <a:r>
              <a:rPr lang="en-US" dirty="0"/>
              <a:t> works (</a:t>
            </a:r>
            <a:r>
              <a:rPr lang="en-US" dirty="0" err="1"/>
              <a:t>javascript</a:t>
            </a:r>
            <a:r>
              <a:rPr lang="en-US" dirty="0"/>
              <a:t> tool)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E95704-7406-6848-9665-39CA9C2B1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820" y="1079500"/>
            <a:ext cx="8074660" cy="504666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9A1BB-8598-B041-9615-EA7B5038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8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lenav_Scout_Palett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D200"/>
      </a:accent1>
      <a:accent2>
        <a:srgbClr val="ADAFB2"/>
      </a:accent2>
      <a:accent3>
        <a:srgbClr val="807F8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465</Words>
  <Application>Microsoft Macintosh PowerPoint</Application>
  <PresentationFormat>On-screen Show (4:3)</PresentationFormat>
  <Paragraphs>156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Valhalla map matching</vt:lpstr>
      <vt:lpstr>Agenda</vt:lpstr>
      <vt:lpstr>What is map Matching</vt:lpstr>
      <vt:lpstr>WHY need Map matching</vt:lpstr>
      <vt:lpstr>challenge</vt:lpstr>
      <vt:lpstr>challenge</vt:lpstr>
      <vt:lpstr>challenge</vt:lpstr>
      <vt:lpstr>challenge</vt:lpstr>
      <vt:lpstr>How valhalla works (javascript tool)</vt:lpstr>
      <vt:lpstr>How map matching works</vt:lpstr>
      <vt:lpstr>Observations</vt:lpstr>
      <vt:lpstr>Batch Processing</vt:lpstr>
      <vt:lpstr>How to match single point</vt:lpstr>
      <vt:lpstr>How to match single point</vt:lpstr>
      <vt:lpstr>Based on single point </vt:lpstr>
      <vt:lpstr>How to match two points</vt:lpstr>
      <vt:lpstr>Based on multiple points</vt:lpstr>
      <vt:lpstr>A different way to Think</vt:lpstr>
      <vt:lpstr>HMM Map Matching through noise and sprseness</vt:lpstr>
      <vt:lpstr>Three Insights</vt:lpstr>
      <vt:lpstr>Emission probabilities</vt:lpstr>
      <vt:lpstr>Great cycle distance vs Shortest path distance</vt:lpstr>
      <vt:lpstr>PowerPoint Presentation</vt:lpstr>
      <vt:lpstr>Transition probabilities</vt:lpstr>
      <vt:lpstr>PowerPoint Presentation</vt:lpstr>
      <vt:lpstr>Valhalla’s meili</vt:lpstr>
      <vt:lpstr>Filter dense gps</vt:lpstr>
      <vt:lpstr>GPS noise</vt:lpstr>
      <vt:lpstr>When map is wrong (LYFT’s way)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Valhalla map matching</dc:title>
  <dc:creator>Liu, Xun (Perry)</dc:creator>
  <cp:lastModifiedBy>Liu, Xun (Perry)</cp:lastModifiedBy>
  <cp:revision>8</cp:revision>
  <dcterms:created xsi:type="dcterms:W3CDTF">2018-11-21T21:33:26Z</dcterms:created>
  <dcterms:modified xsi:type="dcterms:W3CDTF">2018-12-07T18:43:29Z</dcterms:modified>
</cp:coreProperties>
</file>